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987" r:id="rId3"/>
    <p:sldId id="993" r:id="rId4"/>
    <p:sldId id="994" r:id="rId5"/>
    <p:sldId id="998" r:id="rId6"/>
    <p:sldId id="995" r:id="rId7"/>
    <p:sldId id="1010" r:id="rId8"/>
    <p:sldId id="1000" r:id="rId9"/>
    <p:sldId id="1001" r:id="rId10"/>
    <p:sldId id="1003" r:id="rId11"/>
    <p:sldId id="1002" r:id="rId12"/>
    <p:sldId id="1004" r:id="rId13"/>
    <p:sldId id="988" r:id="rId14"/>
    <p:sldId id="1005" r:id="rId15"/>
    <p:sldId id="1011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1 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I’m Liu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Tao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Period 3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Song 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54232"/>
            <a:ext cx="11485848" cy="267765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所给情景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/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/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参加了气象局的实践活动，作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自我介绍时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，她可以说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00213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Hello. I’m Lily.		B. Hi, Tommy.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000926" y="1907688"/>
            <a:ext cx="3209925" cy="500380"/>
          </a:xfrm>
          <a:prstGeom prst="rect">
            <a:avLst/>
          </a:prstGeom>
        </p:spPr>
      </p:pic>
      <p:sp>
        <p:nvSpPr>
          <p:cNvPr id="4" name="内容占位符 7"/>
          <p:cNvSpPr txBox="1">
            <a:spLocks/>
          </p:cNvSpPr>
          <p:nvPr/>
        </p:nvSpPr>
        <p:spPr bwMode="auto">
          <a:xfrm>
            <a:off x="478582" y="4304455"/>
            <a:ext cx="11260680" cy="63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当新同学作自我介绍时，要向大家问好，然后说出自己的名字。故选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56350" y="251830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2966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24657"/>
            <a:ext cx="11485848" cy="138499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/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/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当苏海在路上遇到埃米时，她可以说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Hi, Su Hai.		B. Hello, Amy.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193347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8"/>
          <p:cNvSpPr txBox="1">
            <a:spLocks/>
          </p:cNvSpPr>
          <p:nvPr/>
        </p:nvSpPr>
        <p:spPr bwMode="auto">
          <a:xfrm>
            <a:off x="478582" y="313219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苏海在路上遇到埃米，她应向埃米问好。故选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5209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49357"/>
            <a:ext cx="11485848" cy="138499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/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/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当你问对方叫什么名字时，他可以回答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Hello. This is Wang Bing.	B. I’m Wang Bing.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18070" y="1556217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9"/>
          <p:cNvSpPr txBox="1">
            <a:spLocks/>
          </p:cNvSpPr>
          <p:nvPr/>
        </p:nvSpPr>
        <p:spPr bwMode="auto">
          <a:xfrm>
            <a:off x="478582" y="2692077"/>
            <a:ext cx="112606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这是双方面对面的对话，而不是介绍他人，因此不用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...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348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332398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阅读对话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判断下列说法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zh-CN" altLang="zh-CN" dirty="0"/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√</a:t>
            </a:r>
            <a:r>
              <a:rPr lang="zh-CN" altLang="zh-CN" dirty="0"/>
              <a:t>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dirty="0"/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✕</a:t>
            </a:r>
            <a:r>
              <a:rPr lang="zh-CN" altLang="zh-CN" dirty="0"/>
              <a:t>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Hello. I’m Nelson.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Nice to meet you, Nelson.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What’s your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name</a:t>
            </a:r>
            <a:r>
              <a:rPr lang="zh-CN" altLang="zh-CN" dirty="0"/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叫什么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名字</a:t>
            </a:r>
            <a:r>
              <a:rPr lang="zh-CN" altLang="zh-CN" dirty="0"/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I’m Lucy.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Nice to meet you too, Lucy.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Let’s play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together</a:t>
            </a:r>
            <a:r>
              <a:rPr lang="zh-CN" altLang="zh-CN" dirty="0"/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一起玩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吧</a:t>
            </a:r>
            <a:r>
              <a:rPr lang="zh-CN" altLang="zh-CN" dirty="0"/>
              <a:t>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OK</a:t>
            </a:r>
            <a:r>
              <a:rPr lang="zh-CN" altLang="zh-CN" dirty="0"/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好的</a:t>
            </a:r>
            <a:r>
              <a:rPr lang="zh-CN" altLang="zh-CN" dirty="0"/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040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980728"/>
            <a:ext cx="10955710" cy="775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58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138499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/>
              <a:t>（　　</a:t>
            </a:r>
            <a:r>
              <a:rPr lang="zh-CN" altLang="zh-CN" dirty="0" smtClean="0"/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is</a:t>
            </a:r>
            <a:r>
              <a:rPr lang="zh-CN" altLang="zh-CN" dirty="0"/>
              <a:t> 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zh-CN" altLang="zh-CN" dirty="0" smtClean="0"/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Lucy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/>
              <a:t>（　　</a:t>
            </a:r>
            <a:r>
              <a:rPr lang="zh-CN" altLang="zh-CN" dirty="0" smtClean="0"/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 Lucy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0"/>
          <p:cNvSpPr txBox="1">
            <a:spLocks/>
          </p:cNvSpPr>
          <p:nvPr/>
        </p:nvSpPr>
        <p:spPr bwMode="auto">
          <a:xfrm>
            <a:off x="514014" y="277389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由对话第一句和第四句可知，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Nelson,B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Lucy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。故第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题表述错误，第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题表述正确。故第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题分别打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FF0000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✕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和打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√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64350" y="1520216"/>
            <a:ext cx="4780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✕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10630" y="2132856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latin typeface="+mn-ea"/>
                <a:ea typeface="+mn-ea"/>
              </a:rPr>
              <a:t>√</a:t>
            </a:r>
            <a:endParaRPr lang="zh-CN" altLang="en-US" sz="2800" b="1" kern="100" dirty="0">
              <a:solidFill>
                <a:srgbClr val="FF0000"/>
              </a:solidFill>
              <a:latin typeface="+mn-ea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6321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267765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 smtClean="0"/>
              <a:t>（</a:t>
            </a:r>
            <a:r>
              <a:rPr lang="zh-CN" altLang="zh-CN" dirty="0"/>
              <a:t>　　</a:t>
            </a:r>
            <a:r>
              <a:rPr lang="zh-CN" altLang="zh-CN" dirty="0" smtClean="0"/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Nelson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and Lucy play together. 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dirty="0" smtClean="0"/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dirty="0"/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 smtClean="0"/>
              <a:t>（</a:t>
            </a:r>
            <a:r>
              <a:rPr lang="zh-CN" altLang="zh-CN" dirty="0"/>
              <a:t>　　</a:t>
            </a:r>
            <a:r>
              <a:rPr lang="zh-CN" altLang="zh-CN" dirty="0" smtClean="0"/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are happy to meet each other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/>
              <a:t> 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俩为见面感到高兴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dirty="0" smtClean="0"/>
              <a:t>）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1"/>
          <p:cNvSpPr txBox="1">
            <a:spLocks/>
          </p:cNvSpPr>
          <p:nvPr/>
        </p:nvSpPr>
        <p:spPr bwMode="auto">
          <a:xfrm>
            <a:off x="514014" y="1693775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由对话倒数第一、二句可知，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Lucy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邀请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Nelson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一起玩，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Nelson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同意了。本题表述正确，故打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√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2"/>
          <p:cNvSpPr txBox="1">
            <a:spLocks/>
          </p:cNvSpPr>
          <p:nvPr/>
        </p:nvSpPr>
        <p:spPr bwMode="auto">
          <a:xfrm>
            <a:off x="514014" y="371703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由对话第二、五句可知，两人很高兴见到彼此。本题表述正确，故打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√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69344" y="1196752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latin typeface="+mn-ea"/>
                <a:ea typeface="+mn-ea"/>
              </a:rPr>
              <a:t>√</a:t>
            </a:r>
            <a:endParaRPr lang="zh-CN" altLang="en-US" sz="2800" b="1" kern="100" dirty="0">
              <a:solidFill>
                <a:srgbClr val="FF0000"/>
              </a:solidFill>
              <a:latin typeface="+mn-ea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69344" y="3193812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latin typeface="+mn-ea"/>
                <a:ea typeface="+mn-ea"/>
              </a:rPr>
              <a:t>√</a:t>
            </a:r>
            <a:endParaRPr lang="zh-CN" altLang="en-US" sz="2800" b="1" kern="100" dirty="0">
              <a:solidFill>
                <a:srgbClr val="FF0000"/>
              </a:solidFill>
              <a:latin typeface="+mn-ea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136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6568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02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80728"/>
            <a:ext cx="11453495" cy="65532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414718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err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Hello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I’m Yang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Ling.	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err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Hello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I’m Amy.</a:t>
            </a:r>
            <a:endParaRPr lang="zh-CN" altLang="zh-CN" sz="13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err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Hi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I’m Su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Hai.	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 err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Hello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I’m Wang Bing.</a:t>
            </a:r>
            <a:endParaRPr lang="zh-CN" altLang="zh-CN" sz="13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 err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Hi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I’m Liu Tao.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6" name="r09.jpg" descr="id:2147490715;FounderCES"/>
          <p:cNvPicPr/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4364228"/>
            <a:ext cx="11520805" cy="206756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748326" y="600212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4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502918" y="600212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2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864322" y="600212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1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183438" y="600212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3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0775726" y="595667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5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462"/>
            <a:ext cx="11485848" cy="130317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判断下列图片与所听内容是否相符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相符的画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不相符的画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 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e09.jpg" descr="id:214749072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278782" y="1513485"/>
            <a:ext cx="482154" cy="482154"/>
          </a:xfrm>
          <a:prstGeom prst="rect">
            <a:avLst/>
          </a:prstGeom>
        </p:spPr>
      </p:pic>
      <p:pic>
        <p:nvPicPr>
          <p:cNvPr id="4" name="e08.jpg" descr="id:214749072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145942" y="876898"/>
            <a:ext cx="495736" cy="495736"/>
          </a:xfrm>
          <a:prstGeom prst="rect">
            <a:avLst/>
          </a:prstGeom>
        </p:spPr>
      </p:pic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2121237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Hello. I’m Liu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Tao.	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err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Hi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I’m Su Hai.</a:t>
            </a:r>
            <a:endParaRPr lang="zh-CN" altLang="zh-CN" sz="13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Hello. I’m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Tommy.	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 err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Hi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I’m Wang Bing.</a:t>
            </a:r>
            <a:endParaRPr lang="zh-CN" altLang="zh-CN" sz="13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Hi. I’m Yang Ling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	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0567" y="4065865"/>
            <a:ext cx="11336135" cy="23154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8662" y="5650041"/>
            <a:ext cx="615031" cy="66124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32012" y="5584527"/>
            <a:ext cx="693243" cy="73590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55335" y="5623745"/>
            <a:ext cx="615031" cy="66124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71470" y="5621855"/>
            <a:ext cx="615031" cy="661248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48293" y="5592294"/>
            <a:ext cx="693243" cy="735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8036"/>
            <a:ext cx="11485848" cy="4062651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根据所给提示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从括号中选择正确的选项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补全句子或对话。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z="1200" dirty="0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z="2600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600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Hello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I’m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/>
              <a:t>（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Amy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Lily</a:t>
            </a:r>
            <a:r>
              <a:rPr lang="zh-CN" altLang="zh-CN" dirty="0"/>
              <a:t>）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z="2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z="2600" dirty="0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z="2600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600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Hi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I’m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/>
              <a:t>（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Liu Tao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Yang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Ling</a:t>
            </a:r>
            <a:r>
              <a:rPr lang="zh-CN" altLang="zh-CN" dirty="0"/>
              <a:t>）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xbt13.jpg" descr="id:21474908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815286" y="1772816"/>
            <a:ext cx="651294" cy="1152128"/>
          </a:xfrm>
          <a:prstGeom prst="rect">
            <a:avLst/>
          </a:prstGeom>
        </p:spPr>
      </p:pic>
      <p:pic>
        <p:nvPicPr>
          <p:cNvPr id="4" name="r09a.jpg" descr="id:21474908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607374" y="4221088"/>
            <a:ext cx="981510" cy="1355601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700578" y="2095404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91791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图片表示人物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Amy,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你好。我是埃米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I’m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am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的缩写形式，意为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我是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78782" y="450912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34566" y="5642084"/>
            <a:ext cx="101531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图片表示人物</a:t>
            </a:r>
            <a:r>
              <a:rPr lang="en-US" altLang="zh-CN" dirty="0">
                <a:ea typeface="楷体" panose="02010609060101010101" pitchFamily="49" charset="-122"/>
              </a:rPr>
              <a:t>Yang Ling,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句意为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你好。我是杨玲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dirty="0">
                <a:ea typeface="楷体" panose="02010609060101010101" pitchFamily="49" charset="-122"/>
              </a:rPr>
              <a:t>B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1651"/>
            <a:ext cx="11485848" cy="267765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/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zh-CN" altLang="zh-CN" dirty="0"/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Wang Bing.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dirty="0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Hello. I’m Tommy.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571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/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No</a:t>
            </a:r>
            <a:r>
              <a:rPr lang="zh-CN" altLang="zh-CN" dirty="0"/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I’m Wang Bing.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76275" y="1303316"/>
            <a:ext cx="444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79860" y="1982496"/>
            <a:ext cx="6579442" cy="5412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I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是第一人称单数，与</a:t>
            </a:r>
            <a:r>
              <a:rPr lang="en-US" altLang="zh-CN" dirty="0">
                <a:ea typeface="楷体" panose="02010609060101010101" pitchFamily="49" charset="-122"/>
              </a:rPr>
              <a:t>am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连用。故选</a:t>
            </a:r>
            <a:r>
              <a:rPr lang="en-US" altLang="zh-CN" dirty="0">
                <a:ea typeface="楷体" panose="02010609060101010101" pitchFamily="49" charset="-122"/>
              </a:rPr>
              <a:t>A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78200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对方用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Hello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或者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Hi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来进行打招呼问候时，可以用同样的方式进行回应。选项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990750" y="321297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887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82670"/>
            <a:ext cx="11485848" cy="332398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单项选择。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/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/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Hi. I’m Lily.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Hi. I’m Liu Tao.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Hi, Amy.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Hello, Liu Tao.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03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1268760"/>
            <a:ext cx="7822584" cy="735183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91782" y="274347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514841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对话意为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你好。我是莉莉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你好。我是刘涛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353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38208"/>
            <a:ext cx="11485848" cy="267765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/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/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Hi, Tommy.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Hi. I’m Su Hai.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Hello, Liu Tao.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Nice to meet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you</a:t>
            </a:r>
            <a:r>
              <a:rPr lang="zh-CN" altLang="zh-CN" dirty="0"/>
              <a:t> 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高兴见到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</a:t>
            </a:r>
            <a:r>
              <a:rPr lang="zh-CN" altLang="zh-CN" dirty="0"/>
              <a:t>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Tommy.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18070" y="164708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478582" y="414030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对话意为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你好，汤米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你好，刘涛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6868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1384"/>
            <a:ext cx="11485848" cy="267765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/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/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Hello, Liu Tao.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Hello, Wang Bing.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Hi, Liu Tao.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Hello. I’m Liu Tao.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123130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478582" y="370825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对话意为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你好，刘涛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你好，王兵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6363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85418"/>
            <a:ext cx="11485848" cy="267765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/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/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Goodbye</a:t>
            </a:r>
            <a:r>
              <a:rPr lang="zh-CN" altLang="zh-CN" dirty="0"/>
              <a:t> 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再见</a:t>
            </a:r>
            <a:r>
              <a:rPr lang="zh-CN" altLang="zh-CN" dirty="0"/>
              <a:t>）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Amy.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Hi, Lily.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Hello. I’m Lily.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Goodbye, Lily.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64350" y="151056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>
            <a:spLocks/>
          </p:cNvSpPr>
          <p:nvPr/>
        </p:nvSpPr>
        <p:spPr bwMode="auto">
          <a:xfrm>
            <a:off x="478582" y="392428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对话意为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再见，埃米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再见，莉莉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8619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1012</Words>
  <Application>Microsoft Office PowerPoint</Application>
  <PresentationFormat>自定义</PresentationFormat>
  <Paragraphs>91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3" baseType="lpstr">
      <vt:lpstr>黑体</vt:lpstr>
      <vt:lpstr>楷体</vt:lpstr>
      <vt:lpstr>宋体</vt:lpstr>
      <vt:lpstr>Arial</vt:lpstr>
      <vt:lpstr>Calibri</vt:lpstr>
      <vt:lpstr>Segoe UI Symbol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342</cp:revision>
  <dcterms:created xsi:type="dcterms:W3CDTF">2020-11-06T05:24:00Z</dcterms:created>
  <dcterms:modified xsi:type="dcterms:W3CDTF">2025-06-30T06:47:14Z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